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Montserrat" charset="1" panose="00000500000000000000"/>
      <p:regular r:id="rId12"/>
    </p:embeddedFont>
    <p:embeddedFont>
      <p:font typeface="Montserrat Bold" charset="1" panose="00000800000000000000"/>
      <p:regular r:id="rId13"/>
    </p:embeddedFont>
    <p:embeddedFont>
      <p:font typeface="Montserrat Italics" charset="1" panose="00000500000000000000"/>
      <p:regular r:id="rId14"/>
    </p:embeddedFont>
    <p:embeddedFont>
      <p:font typeface="Montserrat Bold Italics" charset="1" panose="00000800000000000000"/>
      <p:regular r:id="rId15"/>
    </p:embeddedFont>
    <p:embeddedFont>
      <p:font typeface="Montserrat Thin" charset="1" panose="00000300000000000000"/>
      <p:regular r:id="rId16"/>
    </p:embeddedFont>
    <p:embeddedFont>
      <p:font typeface="Montserrat Thin Italics" charset="1" panose="00000300000000000000"/>
      <p:regular r:id="rId17"/>
    </p:embeddedFont>
    <p:embeddedFont>
      <p:font typeface="Montserrat Extra-Light" charset="1" panose="00000300000000000000"/>
      <p:regular r:id="rId18"/>
    </p:embeddedFont>
    <p:embeddedFont>
      <p:font typeface="Montserrat Extra-Light Italics" charset="1" panose="00000300000000000000"/>
      <p:regular r:id="rId19"/>
    </p:embeddedFont>
    <p:embeddedFont>
      <p:font typeface="Montserrat Light" charset="1" panose="00000400000000000000"/>
      <p:regular r:id="rId20"/>
    </p:embeddedFont>
    <p:embeddedFont>
      <p:font typeface="Montserrat Light Italics" charset="1" panose="00000400000000000000"/>
      <p:regular r:id="rId21"/>
    </p:embeddedFont>
    <p:embeddedFont>
      <p:font typeface="Montserrat Medium" charset="1" panose="00000600000000000000"/>
      <p:regular r:id="rId22"/>
    </p:embeddedFont>
    <p:embeddedFont>
      <p:font typeface="Montserrat Medium Italics" charset="1" panose="00000600000000000000"/>
      <p:regular r:id="rId23"/>
    </p:embeddedFont>
    <p:embeddedFont>
      <p:font typeface="Montserrat Semi-Bold" charset="1" panose="00000700000000000000"/>
      <p:regular r:id="rId24"/>
    </p:embeddedFont>
    <p:embeddedFont>
      <p:font typeface="Montserrat Semi-Bold Italics" charset="1" panose="00000700000000000000"/>
      <p:regular r:id="rId25"/>
    </p:embeddedFont>
    <p:embeddedFont>
      <p:font typeface="Montserrat Ultra-Bold" charset="1" panose="00000900000000000000"/>
      <p:regular r:id="rId26"/>
    </p:embeddedFont>
    <p:embeddedFont>
      <p:font typeface="Montserrat Ultra-Bold Italics" charset="1" panose="00000900000000000000"/>
      <p:regular r:id="rId27"/>
    </p:embeddedFont>
    <p:embeddedFont>
      <p:font typeface="Montserrat Heavy" charset="1" panose="00000A00000000000000"/>
      <p:regular r:id="rId28"/>
    </p:embeddedFont>
    <p:embeddedFont>
      <p:font typeface="Montserrat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https://universe.roboflow.com/roboflow-universe-projects/license-plate-recognition-rxg4e/dataset/4" TargetMode="External" Type="http://schemas.openxmlformats.org/officeDocument/2006/relationships/hyperlink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67131" y="3790621"/>
            <a:ext cx="10072534" cy="263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9"/>
              </a:lnSpc>
            </a:pPr>
            <a:r>
              <a:rPr lang="en-US" sz="5906">
                <a:solidFill>
                  <a:srgbClr val="000000"/>
                </a:solidFill>
                <a:latin typeface="Montserrat Bold"/>
              </a:rPr>
              <a:t>Automatic Number Plate Reconition</a:t>
            </a:r>
          </a:p>
          <a:p>
            <a:pPr>
              <a:lnSpc>
                <a:spcPts val="4209"/>
              </a:lnSpc>
              <a:spcBef>
                <a:spcPct val="0"/>
              </a:spcBef>
            </a:pPr>
            <a:r>
              <a:rPr lang="en-US" sz="3006">
                <a:solidFill>
                  <a:srgbClr val="000000"/>
                </a:solidFill>
                <a:latin typeface="Montserrat Bold"/>
              </a:rPr>
              <a:t>object detection con Yolov8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67131" y="1950773"/>
            <a:ext cx="6737962" cy="755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3"/>
              </a:lnSpc>
            </a:pPr>
            <a:r>
              <a:rPr lang="en-US" sz="2145">
                <a:solidFill>
                  <a:srgbClr val="000000"/>
                </a:solidFill>
                <a:latin typeface="Montserrat"/>
              </a:rPr>
              <a:t>Università degli studi di milano</a:t>
            </a:r>
          </a:p>
          <a:p>
            <a:pPr algn="l" marL="0" indent="0" lvl="0">
              <a:lnSpc>
                <a:spcPts val="3003"/>
              </a:lnSpc>
              <a:spcBef>
                <a:spcPct val="0"/>
              </a:spcBef>
            </a:pPr>
            <a:r>
              <a:rPr lang="en-US" sz="2145">
                <a:solidFill>
                  <a:srgbClr val="000000"/>
                </a:solidFill>
                <a:latin typeface="Montserrat"/>
              </a:rPr>
              <a:t>Corso: Principi e modelli della percezione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7131" y="7227854"/>
            <a:ext cx="7173539" cy="554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>
                <a:solidFill>
                  <a:srgbClr val="000000"/>
                </a:solidFill>
                <a:latin typeface="Montserrat"/>
              </a:rPr>
              <a:t>Presentated by Filippo Valsecchi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-3726323" y="-2939753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33205" y="857033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809986" y="2561038"/>
            <a:ext cx="10766498" cy="5117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9"/>
              </a:lnSpc>
              <a:spcBef>
                <a:spcPct val="0"/>
              </a:spcBef>
            </a:pPr>
            <a:r>
              <a:rPr lang="en-US" sz="2906">
                <a:solidFill>
                  <a:srgbClr val="000000"/>
                </a:solidFill>
                <a:latin typeface="Montserrat"/>
              </a:rPr>
              <a:t>Il riconoscimento automatico della targa (ANPR) è una tecnologia che utilizza il riconoscimento ottico dei caratteri sulle immagini per leggere le targhe dei veicoli e registrare dati sul veicolo. L'ANPR viene utilizzato dalle forze di polizia di tutto il mondo per scopi di applicazione della legge, incluso il controllo se un veicolo è registrato o autorizzato. Viene utilizzato anche per la riscossione elettronica del pedaggio sulle strade a pagamento e come metodo per catalogare i movimenti del traffico, ad esempio da parte delle agenzie autostradali.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18157" y="5524198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Dataset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108868"/>
            <a:ext cx="13092825" cy="4744723"/>
          </a:xfrm>
          <a:custGeom>
            <a:avLst/>
            <a:gdLst/>
            <a:ahLst/>
            <a:cxnLst/>
            <a:rect r="r" b="b" t="t" l="l"/>
            <a:pathLst>
              <a:path h="4744723" w="13092825">
                <a:moveTo>
                  <a:pt x="0" y="0"/>
                </a:moveTo>
                <a:lnTo>
                  <a:pt x="13092825" y="0"/>
                </a:lnTo>
                <a:lnTo>
                  <a:pt x="13092825" y="4744723"/>
                </a:lnTo>
                <a:lnTo>
                  <a:pt x="0" y="4744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93210" y="3612696"/>
            <a:ext cx="3413598" cy="3413598"/>
          </a:xfrm>
          <a:custGeom>
            <a:avLst/>
            <a:gdLst/>
            <a:ahLst/>
            <a:cxnLst/>
            <a:rect r="r" b="b" t="t" l="l"/>
            <a:pathLst>
              <a:path h="3413598" w="3413598">
                <a:moveTo>
                  <a:pt x="0" y="0"/>
                </a:moveTo>
                <a:lnTo>
                  <a:pt x="3413598" y="0"/>
                </a:lnTo>
                <a:lnTo>
                  <a:pt x="3413598" y="3413598"/>
                </a:lnTo>
                <a:lnTo>
                  <a:pt x="0" y="34135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415822"/>
            <a:ext cx="15624248" cy="84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9"/>
              </a:lnSpc>
            </a:pPr>
            <a:r>
              <a:rPr lang="en-US" sz="2006" u="sng">
                <a:solidFill>
                  <a:srgbClr val="000000"/>
                </a:solidFill>
                <a:latin typeface="Montserrat"/>
                <a:hlinkClick r:id="rId4" tooltip="https://universe.roboflow.com/roboflow-universe-projects/license-plate-recognition-rxg4e/dataset/4"/>
              </a:rPr>
              <a:t>https://universe.roboflow.com/roboflow-universe-projects/license-plate-recognition-rxg4e/dataset/4</a:t>
            </a:r>
          </a:p>
          <a:p>
            <a:pPr>
              <a:lnSpc>
                <a:spcPts val="40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Training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1232" y="2976495"/>
            <a:ext cx="15821716" cy="4993565"/>
          </a:xfrm>
          <a:custGeom>
            <a:avLst/>
            <a:gdLst/>
            <a:ahLst/>
            <a:cxnLst/>
            <a:rect r="r" b="b" t="t" l="l"/>
            <a:pathLst>
              <a:path h="4993565" w="15821716">
                <a:moveTo>
                  <a:pt x="0" y="0"/>
                </a:moveTo>
                <a:lnTo>
                  <a:pt x="15821716" y="0"/>
                </a:lnTo>
                <a:lnTo>
                  <a:pt x="15821716" y="4993565"/>
                </a:lnTo>
                <a:lnTo>
                  <a:pt x="0" y="4993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719553" y="-4023370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487" y="2086897"/>
            <a:ext cx="6218139" cy="62181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1219" y="2363976"/>
            <a:ext cx="5685609" cy="5688763"/>
            <a:chOff x="0" y="0"/>
            <a:chExt cx="6489360" cy="6492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01626" y="4924452"/>
            <a:ext cx="1991835" cy="1749650"/>
            <a:chOff x="0" y="0"/>
            <a:chExt cx="2374560" cy="2085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4519" cy="2085848"/>
            </a:xfrm>
            <a:custGeom>
              <a:avLst/>
              <a:gdLst/>
              <a:ahLst/>
              <a:cxnLst/>
              <a:rect r="r" b="b" t="t" l="l"/>
              <a:pathLst>
                <a:path h="2085848" w="2374519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05649" y="2987088"/>
            <a:ext cx="1991835" cy="1750254"/>
            <a:chOff x="0" y="0"/>
            <a:chExt cx="2374560" cy="20865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4519" cy="2086610"/>
            </a:xfrm>
            <a:custGeom>
              <a:avLst/>
              <a:gdLst/>
              <a:ahLst/>
              <a:cxnLst/>
              <a:rect r="r" b="b" t="t" l="l"/>
              <a:pathLst>
                <a:path h="2086610" w="2374519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404336" y="843660"/>
            <a:ext cx="1758106" cy="1797363"/>
            <a:chOff x="0" y="0"/>
            <a:chExt cx="2095920" cy="2142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96008" cy="2142744"/>
            </a:xfrm>
            <a:custGeom>
              <a:avLst/>
              <a:gdLst/>
              <a:ahLst/>
              <a:cxnLst/>
              <a:rect r="r" b="b" t="t" l="l"/>
              <a:pathLst>
                <a:path h="2142744" w="2096008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37181" y="4275308"/>
            <a:ext cx="5310749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9"/>
              </a:lnSpc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Steps </a:t>
            </a:r>
          </a:p>
          <a:p>
            <a:pPr algn="ctr" marL="0" indent="0" lvl="0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ANPR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197889" y="5208358"/>
            <a:ext cx="457877" cy="45787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18993" y="4055895"/>
            <a:ext cx="457877" cy="45787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099601" y="2758149"/>
            <a:ext cx="457877" cy="45787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-1898322">
            <a:off x="-1987267" y="8095155"/>
            <a:ext cx="4891502" cy="4903762"/>
          </a:xfrm>
          <a:custGeom>
            <a:avLst/>
            <a:gdLst/>
            <a:ahLst/>
            <a:cxnLst/>
            <a:rect r="r" b="b" t="t" l="l"/>
            <a:pathLst>
              <a:path h="4903762" w="489150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6041209" y="6674102"/>
            <a:ext cx="1991835" cy="1749650"/>
            <a:chOff x="0" y="0"/>
            <a:chExt cx="2374560" cy="20858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74519" cy="2085848"/>
            </a:xfrm>
            <a:custGeom>
              <a:avLst/>
              <a:gdLst/>
              <a:ahLst/>
              <a:cxnLst/>
              <a:rect r="r" b="b" t="t" l="l"/>
              <a:pathLst>
                <a:path h="2085848" w="2374519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4569972" y="8333611"/>
            <a:ext cx="1991835" cy="1749650"/>
            <a:chOff x="0" y="0"/>
            <a:chExt cx="2374560" cy="20858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74519" cy="2085848"/>
            </a:xfrm>
            <a:custGeom>
              <a:avLst/>
              <a:gdLst/>
              <a:ahLst/>
              <a:cxnLst/>
              <a:rect r="r" b="b" t="t" l="l"/>
              <a:pathLst>
                <a:path h="2085848" w="2374519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5585521" y="1200478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80037" y="1066500"/>
            <a:ext cx="4349125" cy="126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Riconoscimento auto e targha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30859" y="3435314"/>
            <a:ext cx="3976966" cy="126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Tracking con Sort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30859" y="5378752"/>
            <a:ext cx="7560317" cy="126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Estrazione targa con easyOCR e recording in file csv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037127" y="3315406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162441" y="5257413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55705" y="7205299"/>
            <a:ext cx="6791988" cy="126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Pulizia dati e interpolazione dei frame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76869" y="7007064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99206" y="8787911"/>
            <a:ext cx="5127275" cy="62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Visualizzazione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30788" y="8666572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-4663444" y="-2939753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9411" y="6754100"/>
            <a:ext cx="1578921" cy="15789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946059" y="2182666"/>
            <a:ext cx="3313241" cy="4571434"/>
          </a:xfrm>
          <a:custGeom>
            <a:avLst/>
            <a:gdLst/>
            <a:ahLst/>
            <a:cxnLst/>
            <a:rect r="r" b="b" t="t" l="l"/>
            <a:pathLst>
              <a:path h="4571434" w="3313241">
                <a:moveTo>
                  <a:pt x="0" y="0"/>
                </a:moveTo>
                <a:lnTo>
                  <a:pt x="3313241" y="0"/>
                </a:lnTo>
                <a:lnTo>
                  <a:pt x="3313241" y="4571434"/>
                </a:lnTo>
                <a:lnTo>
                  <a:pt x="0" y="4571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06716" y="3562944"/>
            <a:ext cx="8874567" cy="2750714"/>
          </a:xfrm>
          <a:custGeom>
            <a:avLst/>
            <a:gdLst/>
            <a:ahLst/>
            <a:cxnLst/>
            <a:rect r="r" b="b" t="t" l="l"/>
            <a:pathLst>
              <a:path h="2750714" w="8874567">
                <a:moveTo>
                  <a:pt x="0" y="0"/>
                </a:moveTo>
                <a:lnTo>
                  <a:pt x="8874568" y="0"/>
                </a:lnTo>
                <a:lnTo>
                  <a:pt x="8874568" y="2750714"/>
                </a:lnTo>
                <a:lnTo>
                  <a:pt x="0" y="2750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32821" y="2182666"/>
            <a:ext cx="5222359" cy="698038"/>
          </a:xfrm>
          <a:custGeom>
            <a:avLst/>
            <a:gdLst/>
            <a:ahLst/>
            <a:cxnLst/>
            <a:rect r="r" b="b" t="t" l="l"/>
            <a:pathLst>
              <a:path h="698038" w="5222359">
                <a:moveTo>
                  <a:pt x="0" y="0"/>
                </a:moveTo>
                <a:lnTo>
                  <a:pt x="5222358" y="0"/>
                </a:lnTo>
                <a:lnTo>
                  <a:pt x="5222358" y="698038"/>
                </a:lnTo>
                <a:lnTo>
                  <a:pt x="0" y="6980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332168" y="354082"/>
            <a:ext cx="10646364" cy="1669559"/>
            <a:chOff x="0" y="0"/>
            <a:chExt cx="3278833" cy="5141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3278833" cy="5903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Montserrat Bold"/>
                </a:rPr>
                <a:t>Riconoscimento auto e targha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06716" y="7256536"/>
            <a:ext cx="10035184" cy="1764879"/>
          </a:xfrm>
          <a:custGeom>
            <a:avLst/>
            <a:gdLst/>
            <a:ahLst/>
            <a:cxnLst/>
            <a:rect r="r" b="b" t="t" l="l"/>
            <a:pathLst>
              <a:path h="1764879" w="10035184">
                <a:moveTo>
                  <a:pt x="0" y="0"/>
                </a:moveTo>
                <a:lnTo>
                  <a:pt x="10035185" y="0"/>
                </a:lnTo>
                <a:lnTo>
                  <a:pt x="10035185" y="1764879"/>
                </a:lnTo>
                <a:lnTo>
                  <a:pt x="0" y="17648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-4663444" y="-2939753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9411" y="6754100"/>
            <a:ext cx="1578921" cy="15789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332168" y="354082"/>
            <a:ext cx="10646364" cy="1669559"/>
            <a:chOff x="0" y="0"/>
            <a:chExt cx="3278833" cy="5141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3278833" cy="5903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Montserrat Bold"/>
                </a:rPr>
                <a:t>Tracking con Sort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141442" y="2710494"/>
            <a:ext cx="9027815" cy="1897893"/>
          </a:xfrm>
          <a:custGeom>
            <a:avLst/>
            <a:gdLst/>
            <a:ahLst/>
            <a:cxnLst/>
            <a:rect r="r" b="b" t="t" l="l"/>
            <a:pathLst>
              <a:path h="1897893" w="9027815">
                <a:moveTo>
                  <a:pt x="0" y="0"/>
                </a:moveTo>
                <a:lnTo>
                  <a:pt x="9027816" y="0"/>
                </a:lnTo>
                <a:lnTo>
                  <a:pt x="9027816" y="1897893"/>
                </a:lnTo>
                <a:lnTo>
                  <a:pt x="0" y="18978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34109" y="5847838"/>
            <a:ext cx="11830509" cy="1469778"/>
          </a:xfrm>
          <a:custGeom>
            <a:avLst/>
            <a:gdLst/>
            <a:ahLst/>
            <a:cxnLst/>
            <a:rect r="r" b="b" t="t" l="l"/>
            <a:pathLst>
              <a:path h="1469778" w="11830509">
                <a:moveTo>
                  <a:pt x="0" y="0"/>
                </a:moveTo>
                <a:lnTo>
                  <a:pt x="11830509" y="0"/>
                </a:lnTo>
                <a:lnTo>
                  <a:pt x="11830509" y="1469778"/>
                </a:lnTo>
                <a:lnTo>
                  <a:pt x="0" y="1469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-4663444" y="-2939753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3247" y="5524198"/>
            <a:ext cx="1578921" cy="15789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23767" y="3005231"/>
            <a:ext cx="5089208" cy="5423248"/>
          </a:xfrm>
          <a:custGeom>
            <a:avLst/>
            <a:gdLst/>
            <a:ahLst/>
            <a:cxnLst/>
            <a:rect r="r" b="b" t="t" l="l"/>
            <a:pathLst>
              <a:path h="5423248" w="5089208">
                <a:moveTo>
                  <a:pt x="0" y="0"/>
                </a:moveTo>
                <a:lnTo>
                  <a:pt x="5089208" y="0"/>
                </a:lnTo>
                <a:lnTo>
                  <a:pt x="5089208" y="5423249"/>
                </a:lnTo>
                <a:lnTo>
                  <a:pt x="0" y="5423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224812" y="623552"/>
            <a:ext cx="10646364" cy="1669559"/>
            <a:chOff x="0" y="0"/>
            <a:chExt cx="3278833" cy="5141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3278833" cy="5903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Montserrat Bold"/>
                </a:rPr>
                <a:t>Estrazione targa con easyOCR e recording in file csv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224812" y="3005231"/>
            <a:ext cx="6626632" cy="5423248"/>
          </a:xfrm>
          <a:custGeom>
            <a:avLst/>
            <a:gdLst/>
            <a:ahLst/>
            <a:cxnLst/>
            <a:rect r="r" b="b" t="t" l="l"/>
            <a:pathLst>
              <a:path h="5423248" w="6626632">
                <a:moveTo>
                  <a:pt x="0" y="0"/>
                </a:moveTo>
                <a:lnTo>
                  <a:pt x="6626632" y="0"/>
                </a:lnTo>
                <a:lnTo>
                  <a:pt x="6626632" y="5423249"/>
                </a:lnTo>
                <a:lnTo>
                  <a:pt x="0" y="54232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-4663444" y="-2939753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7229" y="5769126"/>
            <a:ext cx="1578921" cy="15789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20860" y="193921"/>
            <a:ext cx="10646364" cy="1669559"/>
            <a:chOff x="0" y="0"/>
            <a:chExt cx="3278833" cy="5141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3278833" cy="5903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Montserrat Bold"/>
                </a:rPr>
                <a:t>Pulizia dati e interpolazione dei frame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28784" y="5756797"/>
            <a:ext cx="13230516" cy="4530203"/>
          </a:xfrm>
          <a:custGeom>
            <a:avLst/>
            <a:gdLst/>
            <a:ahLst/>
            <a:cxnLst/>
            <a:rect r="r" b="b" t="t" l="l"/>
            <a:pathLst>
              <a:path h="4530203" w="13230516">
                <a:moveTo>
                  <a:pt x="0" y="0"/>
                </a:moveTo>
                <a:lnTo>
                  <a:pt x="13230516" y="0"/>
                </a:lnTo>
                <a:lnTo>
                  <a:pt x="13230516" y="4530203"/>
                </a:lnTo>
                <a:lnTo>
                  <a:pt x="0" y="4530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22341" y="2086964"/>
            <a:ext cx="13332993" cy="3682163"/>
          </a:xfrm>
          <a:custGeom>
            <a:avLst/>
            <a:gdLst/>
            <a:ahLst/>
            <a:cxnLst/>
            <a:rect r="r" b="b" t="t" l="l"/>
            <a:pathLst>
              <a:path h="3682163" w="13332993">
                <a:moveTo>
                  <a:pt x="0" y="0"/>
                </a:moveTo>
                <a:lnTo>
                  <a:pt x="13332993" y="0"/>
                </a:lnTo>
                <a:lnTo>
                  <a:pt x="13332993" y="3682162"/>
                </a:lnTo>
                <a:lnTo>
                  <a:pt x="0" y="3682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-4663444" y="-2939753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9"/>
                </a:lnTo>
                <a:lnTo>
                  <a:pt x="0" y="8796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753247" y="5524198"/>
            <a:ext cx="1578921" cy="15789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224812" y="623552"/>
            <a:ext cx="10646364" cy="1669559"/>
            <a:chOff x="0" y="0"/>
            <a:chExt cx="3278833" cy="51418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3278833" cy="59038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FFFFFF"/>
                  </a:solidFill>
                  <a:latin typeface="Montserrat Bold"/>
                </a:rPr>
                <a:t>Visualizzazione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204526" y="2894425"/>
            <a:ext cx="10911882" cy="6819926"/>
          </a:xfrm>
          <a:custGeom>
            <a:avLst/>
            <a:gdLst/>
            <a:ahLst/>
            <a:cxnLst/>
            <a:rect r="r" b="b" t="t" l="l"/>
            <a:pathLst>
              <a:path h="6819926" w="10911882">
                <a:moveTo>
                  <a:pt x="0" y="0"/>
                </a:moveTo>
                <a:lnTo>
                  <a:pt x="10911883" y="0"/>
                </a:lnTo>
                <a:lnTo>
                  <a:pt x="10911883" y="6819926"/>
                </a:lnTo>
                <a:lnTo>
                  <a:pt x="0" y="6819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1112" y="4229634"/>
            <a:ext cx="5399120" cy="709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26"/>
              </a:lnSpc>
            </a:pPr>
            <a:r>
              <a:rPr lang="en-US" sz="4688">
                <a:solidFill>
                  <a:srgbClr val="000000"/>
                </a:solidFill>
                <a:latin typeface="Montserrat Bold"/>
              </a:rPr>
              <a:t>Filippo valsecchi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61112" y="2575440"/>
            <a:ext cx="8460437" cy="15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08"/>
              </a:lnSpc>
            </a:pPr>
            <a:r>
              <a:rPr lang="en-US" sz="10424">
                <a:solidFill>
                  <a:srgbClr val="000000"/>
                </a:solidFill>
                <a:latin typeface="Montserrat Bold"/>
              </a:rPr>
              <a:t>Grazie!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501801" y="3173726"/>
            <a:ext cx="5757499" cy="5757499"/>
          </a:xfrm>
          <a:custGeom>
            <a:avLst/>
            <a:gdLst/>
            <a:ahLst/>
            <a:cxnLst/>
            <a:rect r="r" b="b" t="t" l="l"/>
            <a:pathLst>
              <a:path h="5757499" w="5757499">
                <a:moveTo>
                  <a:pt x="0" y="0"/>
                </a:moveTo>
                <a:lnTo>
                  <a:pt x="5757499" y="0"/>
                </a:lnTo>
                <a:lnTo>
                  <a:pt x="5757499" y="5757500"/>
                </a:lnTo>
                <a:lnTo>
                  <a:pt x="0" y="575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27238"/>
            <a:ext cx="8397219" cy="1246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sz="7340" strike="noStrike" u="none">
                <a:solidFill>
                  <a:srgbClr val="000000"/>
                </a:solidFill>
                <a:latin typeface="Montserrat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321853"/>
            <a:ext cx="10356403" cy="5422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8"/>
              </a:lnSpc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L’object  detection è un'attività di Computer Vision il cui obiettivo è rilevare e localizzare oggetti di interesse in un'immagine o in un video. Il compito prevede l'identificazione della posizione e dei confini degli oggetti (bounding box) in un'immagine e la classificazione degli oggetti in diverse categorie.</a:t>
            </a:r>
          </a:p>
          <a:p>
            <a:pPr>
              <a:lnSpc>
                <a:spcPts val="2888"/>
              </a:lnSpc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I metodi all’avanguardia possono essere classificati in due tipologie principali: metodi one-stage e metodi two-stage:</a:t>
            </a:r>
          </a:p>
          <a:p>
            <a:pPr>
              <a:lnSpc>
                <a:spcPts val="2888"/>
              </a:lnSpc>
            </a:pPr>
          </a:p>
          <a:p>
            <a:pPr>
              <a:lnSpc>
                <a:spcPts val="2888"/>
              </a:lnSpc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I metodi one-stage danno priorità alla velocità di inferenza, i modelli di esempio sono YOLO, SSD e RetinaNet.</a:t>
            </a:r>
          </a:p>
          <a:p>
            <a:pPr>
              <a:lnSpc>
                <a:spcPts val="2888"/>
              </a:lnSpc>
            </a:pPr>
          </a:p>
          <a:p>
            <a:pPr>
              <a:lnSpc>
                <a:spcPts val="2888"/>
              </a:lnSpc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I metodi two-stage danno priorità alla precisione del rilevamento, i modelli di esempio sono Faster R-CNN, Mask R-CNN e Cascade R-CNN.</a:t>
            </a:r>
          </a:p>
          <a:p>
            <a:pPr>
              <a:lnSpc>
                <a:spcPts val="2888"/>
              </a:lnSpc>
            </a:pPr>
          </a:p>
          <a:p>
            <a:pPr algn="l" marL="0" indent="0" lvl="0">
              <a:lnSpc>
                <a:spcPts val="2888"/>
              </a:lnSpc>
              <a:spcBef>
                <a:spcPct val="0"/>
              </a:spcBef>
            </a:pPr>
            <a:r>
              <a:rPr lang="en-US" sz="2062">
                <a:solidFill>
                  <a:srgbClr val="101010"/>
                </a:solidFill>
                <a:latin typeface="Montserrat"/>
              </a:rPr>
              <a:t>Il benchmark più popolare è il set di dati MSCOCO. I modelli vengono generalmente valutati in base alla metrica Mean Average Precision.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72560" y="1028700"/>
            <a:ext cx="4829310" cy="1669559"/>
            <a:chOff x="0" y="0"/>
            <a:chExt cx="1487316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7316" cy="514185"/>
            </a:xfrm>
            <a:custGeom>
              <a:avLst/>
              <a:gdLst/>
              <a:ahLst/>
              <a:cxnLst/>
              <a:rect r="r" b="b" t="t" l="l"/>
              <a:pathLst>
                <a:path h="514185" w="1487316">
                  <a:moveTo>
                    <a:pt x="73743" y="0"/>
                  </a:moveTo>
                  <a:lnTo>
                    <a:pt x="1413572" y="0"/>
                  </a:lnTo>
                  <a:cubicBezTo>
                    <a:pt x="1454300" y="0"/>
                    <a:pt x="1487316" y="33016"/>
                    <a:pt x="1487316" y="73743"/>
                  </a:cubicBezTo>
                  <a:lnTo>
                    <a:pt x="1487316" y="440442"/>
                  </a:lnTo>
                  <a:cubicBezTo>
                    <a:pt x="1487316" y="460000"/>
                    <a:pt x="1479546" y="478757"/>
                    <a:pt x="1465717" y="492586"/>
                  </a:cubicBezTo>
                  <a:cubicBezTo>
                    <a:pt x="1451887" y="506416"/>
                    <a:pt x="1433130" y="514185"/>
                    <a:pt x="1413572" y="514185"/>
                  </a:cubicBezTo>
                  <a:lnTo>
                    <a:pt x="73743" y="514185"/>
                  </a:lnTo>
                  <a:cubicBezTo>
                    <a:pt x="54185" y="514185"/>
                    <a:pt x="35428" y="506416"/>
                    <a:pt x="21599" y="492586"/>
                  </a:cubicBezTo>
                  <a:cubicBezTo>
                    <a:pt x="7769" y="478757"/>
                    <a:pt x="0" y="460000"/>
                    <a:pt x="0" y="440442"/>
                  </a:cubicBezTo>
                  <a:lnTo>
                    <a:pt x="0" y="73743"/>
                  </a:lnTo>
                  <a:cubicBezTo>
                    <a:pt x="0" y="33016"/>
                    <a:pt x="33016" y="0"/>
                    <a:pt x="7374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1487316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Yolo v8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600554" y="2698259"/>
            <a:ext cx="5792500" cy="6064023"/>
          </a:xfrm>
          <a:custGeom>
            <a:avLst/>
            <a:gdLst/>
            <a:ahLst/>
            <a:cxnLst/>
            <a:rect r="r" b="b" t="t" l="l"/>
            <a:pathLst>
              <a:path h="6064023" w="5792500">
                <a:moveTo>
                  <a:pt x="0" y="0"/>
                </a:moveTo>
                <a:lnTo>
                  <a:pt x="5792500" y="0"/>
                </a:lnTo>
                <a:lnTo>
                  <a:pt x="5792500" y="6064023"/>
                </a:lnTo>
                <a:lnTo>
                  <a:pt x="0" y="6064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56485" y="3238916"/>
            <a:ext cx="9460105" cy="5114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YOLOv8 è il modello YOLO più recente e allo stato dell arte che può essere utilizzato per il rilevamento di oggetti, classificazione di immagini e segmentazione. YOLOv8 è stato sviluppato da Ultralytics.</a:t>
            </a:r>
          </a:p>
          <a:p>
            <a:pPr>
              <a:lnSpc>
                <a:spcPts val="3148"/>
              </a:lnSpc>
            </a:pPr>
          </a:p>
          <a:p>
            <a:pPr marL="0" indent="0" lvl="0">
              <a:lnSpc>
                <a:spcPts val="3148"/>
              </a:lnSpc>
              <a:spcBef>
                <a:spcPct val="0"/>
              </a:spcBef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La serie di modelli YOLO (You Only Look Once) è diventata famosa nel mondo della visione artificiale. La fama di YOLO è attribuibile alla sua notevole precisione pur mantenendo dimensioni ridotte del modello. I modelli YOLO possono essere addestrati su una singola GPU, il che lo rende accessibile a un'ampia gamma di sviluppatori. I professionisti del machine learning possono implementarlo a basso costo su  Edge hardware o nel cloud.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719553" y="-4023370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3487" y="2086897"/>
            <a:ext cx="6218139" cy="621813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41219" y="2363976"/>
            <a:ext cx="5685609" cy="5688763"/>
            <a:chOff x="0" y="0"/>
            <a:chExt cx="6489360" cy="6492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910436" y="6837133"/>
            <a:ext cx="1991835" cy="1749650"/>
            <a:chOff x="0" y="0"/>
            <a:chExt cx="2374560" cy="2085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74519" cy="2085848"/>
            </a:xfrm>
            <a:custGeom>
              <a:avLst/>
              <a:gdLst/>
              <a:ahLst/>
              <a:cxnLst/>
              <a:rect r="r" b="b" t="t" l="l"/>
              <a:pathLst>
                <a:path h="2085848" w="2374519">
                  <a:moveTo>
                    <a:pt x="1331849" y="0"/>
                  </a:moveTo>
                  <a:cubicBezTo>
                    <a:pt x="936117" y="0"/>
                    <a:pt x="593598" y="213106"/>
                    <a:pt x="410972" y="540512"/>
                  </a:cubicBezTo>
                  <a:cubicBezTo>
                    <a:pt x="0" y="639445"/>
                    <a:pt x="0" y="639445"/>
                    <a:pt x="0" y="639445"/>
                  </a:cubicBezTo>
                  <a:cubicBezTo>
                    <a:pt x="289179" y="943991"/>
                    <a:pt x="289179" y="943991"/>
                    <a:pt x="289179" y="943991"/>
                  </a:cubicBezTo>
                  <a:cubicBezTo>
                    <a:pt x="289179" y="974471"/>
                    <a:pt x="281559" y="1012444"/>
                    <a:pt x="281559" y="1042924"/>
                  </a:cubicBezTo>
                  <a:cubicBezTo>
                    <a:pt x="281559" y="1621536"/>
                    <a:pt x="753364" y="2085848"/>
                    <a:pt x="1331849" y="2085848"/>
                  </a:cubicBezTo>
                  <a:cubicBezTo>
                    <a:pt x="1902714" y="2085848"/>
                    <a:pt x="2374519" y="1621536"/>
                    <a:pt x="2374519" y="1042924"/>
                  </a:cubicBezTo>
                  <a:cubicBezTo>
                    <a:pt x="2374519" y="464312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773063" y="4068331"/>
            <a:ext cx="1991835" cy="1750254"/>
            <a:chOff x="0" y="0"/>
            <a:chExt cx="2374560" cy="20865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74519" cy="2086610"/>
            </a:xfrm>
            <a:custGeom>
              <a:avLst/>
              <a:gdLst/>
              <a:ahLst/>
              <a:cxnLst/>
              <a:rect r="r" b="b" t="t" l="l"/>
              <a:pathLst>
                <a:path h="2086610" w="2374519">
                  <a:moveTo>
                    <a:pt x="1331849" y="0"/>
                  </a:moveTo>
                  <a:cubicBezTo>
                    <a:pt x="753491" y="0"/>
                    <a:pt x="281559" y="464566"/>
                    <a:pt x="281559" y="1043305"/>
                  </a:cubicBezTo>
                  <a:cubicBezTo>
                    <a:pt x="281559" y="1073785"/>
                    <a:pt x="289179" y="1104265"/>
                    <a:pt x="289179" y="1134745"/>
                  </a:cubicBezTo>
                  <a:cubicBezTo>
                    <a:pt x="0" y="1439291"/>
                    <a:pt x="0" y="1439291"/>
                    <a:pt x="0" y="1439291"/>
                  </a:cubicBezTo>
                  <a:cubicBezTo>
                    <a:pt x="410972" y="1538351"/>
                    <a:pt x="410972" y="1538351"/>
                    <a:pt x="410972" y="1538351"/>
                  </a:cubicBezTo>
                  <a:cubicBezTo>
                    <a:pt x="585978" y="1865757"/>
                    <a:pt x="928497" y="2086610"/>
                    <a:pt x="1331849" y="2086610"/>
                  </a:cubicBezTo>
                  <a:cubicBezTo>
                    <a:pt x="1902714" y="2086610"/>
                    <a:pt x="2374519" y="1622044"/>
                    <a:pt x="2374519" y="1043305"/>
                  </a:cubicBezTo>
                  <a:cubicBezTo>
                    <a:pt x="2374519" y="464566"/>
                    <a:pt x="1902714" y="0"/>
                    <a:pt x="13318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404336" y="843660"/>
            <a:ext cx="1758106" cy="1797363"/>
            <a:chOff x="0" y="0"/>
            <a:chExt cx="2095920" cy="21427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96008" cy="2142744"/>
            </a:xfrm>
            <a:custGeom>
              <a:avLst/>
              <a:gdLst/>
              <a:ahLst/>
              <a:cxnLst/>
              <a:rect r="r" b="b" t="t" l="l"/>
              <a:pathLst>
                <a:path h="2142744" w="2096008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72639" y="3912958"/>
            <a:ext cx="5310749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09"/>
              </a:lnSpc>
              <a:spcBef>
                <a:spcPct val="0"/>
              </a:spcBef>
            </a:pPr>
            <a:r>
              <a:rPr lang="en-US" sz="5674">
                <a:solidFill>
                  <a:srgbClr val="FFFFFF"/>
                </a:solidFill>
                <a:latin typeface="Montserrat"/>
              </a:rPr>
              <a:t>Fasi dell’Object Detection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85521" y="1200478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80037" y="1066500"/>
            <a:ext cx="4349125" cy="126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Preparazione del 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07823" y="4308216"/>
            <a:ext cx="3976966" cy="126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Trainig e valutazione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96785" y="7368330"/>
            <a:ext cx="5127275" cy="62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169"/>
              </a:lnSpc>
              <a:spcBef>
                <a:spcPct val="0"/>
              </a:spcBef>
            </a:pPr>
            <a:r>
              <a:rPr lang="en-US" sz="3692">
                <a:solidFill>
                  <a:srgbClr val="101010"/>
                </a:solidFill>
                <a:latin typeface="Montserrat Bold"/>
              </a:rPr>
              <a:t>Predizione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41855" y="4401594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376711" y="7199421"/>
            <a:ext cx="1320833" cy="96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8"/>
              </a:lnSpc>
            </a:pPr>
            <a:r>
              <a:rPr lang="en-US" sz="5670">
                <a:solidFill>
                  <a:srgbClr val="FFFFFF"/>
                </a:solidFill>
                <a:latin typeface="Montserrat Bold"/>
              </a:rPr>
              <a:t>3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328540" y="7084783"/>
            <a:ext cx="457877" cy="45787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147772" y="4913145"/>
            <a:ext cx="457877" cy="45787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099601" y="2758149"/>
            <a:ext cx="457877" cy="45787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-1898322">
            <a:off x="-1987267" y="8095155"/>
            <a:ext cx="4891502" cy="4903762"/>
          </a:xfrm>
          <a:custGeom>
            <a:avLst/>
            <a:gdLst/>
            <a:ahLst/>
            <a:cxnLst/>
            <a:rect r="r" b="b" t="t" l="l"/>
            <a:pathLst>
              <a:path h="4903762" w="4891502">
                <a:moveTo>
                  <a:pt x="0" y="0"/>
                </a:moveTo>
                <a:lnTo>
                  <a:pt x="4891502" y="0"/>
                </a:lnTo>
                <a:lnTo>
                  <a:pt x="4891502" y="4903762"/>
                </a:lnTo>
                <a:lnTo>
                  <a:pt x="0" y="490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6485" y="742950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Dataset annotation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84501" y="1703413"/>
            <a:ext cx="5534053" cy="3440087"/>
          </a:xfrm>
          <a:custGeom>
            <a:avLst/>
            <a:gdLst/>
            <a:ahLst/>
            <a:cxnLst/>
            <a:rect r="r" b="b" t="t" l="l"/>
            <a:pathLst>
              <a:path h="3440087" w="5534053">
                <a:moveTo>
                  <a:pt x="0" y="0"/>
                </a:moveTo>
                <a:lnTo>
                  <a:pt x="5534053" y="0"/>
                </a:lnTo>
                <a:lnTo>
                  <a:pt x="5534053" y="3440087"/>
                </a:lnTo>
                <a:lnTo>
                  <a:pt x="0" y="344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65588" y="6038087"/>
            <a:ext cx="6544851" cy="4072352"/>
          </a:xfrm>
          <a:custGeom>
            <a:avLst/>
            <a:gdLst/>
            <a:ahLst/>
            <a:cxnLst/>
            <a:rect r="r" b="b" t="t" l="l"/>
            <a:pathLst>
              <a:path h="4072352" w="6544851">
                <a:moveTo>
                  <a:pt x="0" y="0"/>
                </a:moveTo>
                <a:lnTo>
                  <a:pt x="6544850" y="0"/>
                </a:lnTo>
                <a:lnTo>
                  <a:pt x="6544850" y="4072351"/>
                </a:lnTo>
                <a:lnTo>
                  <a:pt x="0" y="4072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52791" y="5710055"/>
            <a:ext cx="4797472" cy="3837977"/>
          </a:xfrm>
          <a:custGeom>
            <a:avLst/>
            <a:gdLst/>
            <a:ahLst/>
            <a:cxnLst/>
            <a:rect r="r" b="b" t="t" l="l"/>
            <a:pathLst>
              <a:path h="3837977" w="4797472">
                <a:moveTo>
                  <a:pt x="0" y="0"/>
                </a:moveTo>
                <a:lnTo>
                  <a:pt x="4797472" y="0"/>
                </a:lnTo>
                <a:lnTo>
                  <a:pt x="4797472" y="3837978"/>
                </a:lnTo>
                <a:lnTo>
                  <a:pt x="0" y="3837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6485" y="2650634"/>
            <a:ext cx="10439819" cy="432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8"/>
              </a:lnSpc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Ogni immagine ha un file txt con una riga per ciascun bounding box. Il formato di ogni riga è:</a:t>
            </a:r>
          </a:p>
          <a:p>
            <a:pPr>
              <a:lnSpc>
                <a:spcPts val="3148"/>
              </a:lnSpc>
            </a:pPr>
          </a:p>
          <a:p>
            <a:pPr>
              <a:lnSpc>
                <a:spcPts val="3148"/>
              </a:lnSpc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     class_id center_x center_y width height</a:t>
            </a:r>
          </a:p>
          <a:p>
            <a:pPr>
              <a:lnSpc>
                <a:spcPts val="3148"/>
              </a:lnSpc>
            </a:pPr>
          </a:p>
          <a:p>
            <a:pPr>
              <a:lnSpc>
                <a:spcPts val="3148"/>
              </a:lnSpc>
            </a:pPr>
            <a:r>
              <a:rPr lang="en-US" sz="2248">
                <a:solidFill>
                  <a:srgbClr val="101010"/>
                </a:solidFill>
                <a:latin typeface="Montserrat"/>
              </a:rPr>
              <a:t>dove i campi sono delimitati da spazi e le coordinate sono normalizzate da zero a uno (dividere x e larghezza per la larghezza dell'immagine e dividere y e altezza per l'altezza dell'immagine).</a:t>
            </a:r>
          </a:p>
          <a:p>
            <a:pPr>
              <a:lnSpc>
                <a:spcPts val="3148"/>
              </a:lnSpc>
            </a:pPr>
          </a:p>
          <a:p>
            <a:pPr>
              <a:lnSpc>
                <a:spcPts val="3148"/>
              </a:lnSpc>
            </a:pPr>
          </a:p>
          <a:p>
            <a:pPr marL="0" indent="0" lvl="0">
              <a:lnSpc>
                <a:spcPts val="31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Split data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477596" y="1445785"/>
            <a:ext cx="6478173" cy="3135931"/>
          </a:xfrm>
          <a:custGeom>
            <a:avLst/>
            <a:gdLst/>
            <a:ahLst/>
            <a:cxnLst/>
            <a:rect r="r" b="b" t="t" l="l"/>
            <a:pathLst>
              <a:path h="3135931" w="6478173">
                <a:moveTo>
                  <a:pt x="0" y="0"/>
                </a:moveTo>
                <a:lnTo>
                  <a:pt x="6478173" y="0"/>
                </a:lnTo>
                <a:lnTo>
                  <a:pt x="6478173" y="3135931"/>
                </a:lnTo>
                <a:lnTo>
                  <a:pt x="0" y="313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7213" y="2068248"/>
            <a:ext cx="9714402" cy="2508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8"/>
              </a:lnSpc>
            </a:pPr>
          </a:p>
          <a:p>
            <a:pPr>
              <a:lnSpc>
                <a:spcPts val="2878"/>
              </a:lnSpc>
            </a:pPr>
            <a:r>
              <a:rPr lang="en-US" sz="2056">
                <a:solidFill>
                  <a:srgbClr val="101010"/>
                </a:solidFill>
                <a:latin typeface="Montserrat"/>
              </a:rPr>
              <a:t>Quando si addestra un modello di computer vision su dati personalizzati, è importante suddividere i dati in un set di training e un set di test. Un rapporto di suddivisione comune è 80–20%.</a:t>
            </a:r>
          </a:p>
          <a:p>
            <a:pPr>
              <a:lnSpc>
                <a:spcPts val="2878"/>
              </a:lnSpc>
            </a:pPr>
            <a:r>
              <a:rPr lang="en-US" sz="2056">
                <a:solidFill>
                  <a:srgbClr val="101010"/>
                </a:solidFill>
                <a:latin typeface="Montserrat"/>
              </a:rPr>
              <a:t>Strutturando la cartella nel seguente modo:</a:t>
            </a:r>
          </a:p>
          <a:p>
            <a:pPr>
              <a:lnSpc>
                <a:spcPts val="2878"/>
              </a:lnSpc>
            </a:pPr>
          </a:p>
          <a:p>
            <a:pPr marL="0" indent="0" lvl="0">
              <a:lnSpc>
                <a:spcPts val="287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59757" y="4000895"/>
            <a:ext cx="5218170" cy="5072061"/>
          </a:xfrm>
          <a:custGeom>
            <a:avLst/>
            <a:gdLst/>
            <a:ahLst/>
            <a:cxnLst/>
            <a:rect r="r" b="b" t="t" l="l"/>
            <a:pathLst>
              <a:path h="5072061" w="5218170">
                <a:moveTo>
                  <a:pt x="0" y="0"/>
                </a:moveTo>
                <a:lnTo>
                  <a:pt x="5218170" y="0"/>
                </a:lnTo>
                <a:lnTo>
                  <a:pt x="5218170" y="5072061"/>
                </a:lnTo>
                <a:lnTo>
                  <a:pt x="0" y="5072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85025" y="6710230"/>
            <a:ext cx="10344433" cy="2567871"/>
          </a:xfrm>
          <a:custGeom>
            <a:avLst/>
            <a:gdLst/>
            <a:ahLst/>
            <a:cxnLst/>
            <a:rect r="r" b="b" t="t" l="l"/>
            <a:pathLst>
              <a:path h="2567871" w="10344433">
                <a:moveTo>
                  <a:pt x="0" y="0"/>
                </a:moveTo>
                <a:lnTo>
                  <a:pt x="10344434" y="0"/>
                </a:lnTo>
                <a:lnTo>
                  <a:pt x="10344434" y="2567870"/>
                </a:lnTo>
                <a:lnTo>
                  <a:pt x="0" y="2567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85025" y="4696016"/>
            <a:ext cx="10098426" cy="185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2"/>
              </a:lnSpc>
            </a:pPr>
          </a:p>
          <a:p>
            <a:pPr>
              <a:lnSpc>
                <a:spcPts val="2992"/>
              </a:lnSpc>
            </a:pPr>
            <a:r>
              <a:rPr lang="en-US" sz="2137">
                <a:solidFill>
                  <a:srgbClr val="101010"/>
                </a:solidFill>
                <a:latin typeface="Montserrat"/>
              </a:rPr>
              <a:t>Il file ‘data.yaml’ contiene i percorsi utilizzati dal modello per individuare le immagini e i valori per mappare i nomi delle classi con il class_id.</a:t>
            </a:r>
          </a:p>
          <a:p>
            <a:pPr>
              <a:lnSpc>
                <a:spcPts val="2992"/>
              </a:lnSpc>
            </a:pPr>
          </a:p>
          <a:p>
            <a:pPr marL="0" indent="0" lvl="0">
              <a:lnSpc>
                <a:spcPts val="29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Training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278689"/>
            <a:ext cx="15966073" cy="4968294"/>
          </a:xfrm>
          <a:custGeom>
            <a:avLst/>
            <a:gdLst/>
            <a:ahLst/>
            <a:cxnLst/>
            <a:rect r="r" b="b" t="t" l="l"/>
            <a:pathLst>
              <a:path h="4968294" w="15966073">
                <a:moveTo>
                  <a:pt x="0" y="0"/>
                </a:moveTo>
                <a:lnTo>
                  <a:pt x="15966073" y="0"/>
                </a:lnTo>
                <a:lnTo>
                  <a:pt x="15966073" y="4968294"/>
                </a:lnTo>
                <a:lnTo>
                  <a:pt x="0" y="49682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341023"/>
            <a:ext cx="15966073" cy="142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8"/>
              </a:lnSpc>
            </a:pPr>
          </a:p>
          <a:p>
            <a:pPr>
              <a:lnSpc>
                <a:spcPts val="2878"/>
              </a:lnSpc>
            </a:pPr>
            <a:r>
              <a:rPr lang="en-US" sz="2056">
                <a:solidFill>
                  <a:srgbClr val="101010"/>
                </a:solidFill>
                <a:latin typeface="Montserrat"/>
              </a:rPr>
              <a:t>Per addestrare il modello sul dataset che abbiamo raccolto ed etichettato bisogna eseguire il seguente snippet di codice:</a:t>
            </a:r>
          </a:p>
          <a:p>
            <a:pPr>
              <a:lnSpc>
                <a:spcPts val="2878"/>
              </a:lnSpc>
            </a:pPr>
          </a:p>
          <a:p>
            <a:pPr marL="0" indent="0" lvl="0">
              <a:lnSpc>
                <a:spcPts val="287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31232" y="8485108"/>
            <a:ext cx="16024486" cy="106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78"/>
              </a:lnSpc>
              <a:spcBef>
                <a:spcPct val="0"/>
              </a:spcBef>
            </a:pPr>
            <a:r>
              <a:rPr lang="en-US" sz="2056">
                <a:solidFill>
                  <a:srgbClr val="101010"/>
                </a:solidFill>
                <a:latin typeface="Montserrat"/>
              </a:rPr>
              <a:t>Una volta addestrato il modello, i pesi appena addestrati vengono archiviati nella cartella "runs". Questa cartella viene creata automaticamente da Yolo e avrà i pesi nel percorso "runs/train/weights". I pesi migliori vengono salvati con il nome "best.pt".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232" y="436789"/>
            <a:ext cx="10646364" cy="1669559"/>
            <a:chOff x="0" y="0"/>
            <a:chExt cx="3278833" cy="514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8833" cy="514185"/>
            </a:xfrm>
            <a:custGeom>
              <a:avLst/>
              <a:gdLst/>
              <a:ahLst/>
              <a:cxnLst/>
              <a:rect r="r" b="b" t="t" l="l"/>
              <a:pathLst>
                <a:path h="514185" w="3278833">
                  <a:moveTo>
                    <a:pt x="33451" y="0"/>
                  </a:moveTo>
                  <a:lnTo>
                    <a:pt x="3245382" y="0"/>
                  </a:lnTo>
                  <a:cubicBezTo>
                    <a:pt x="3263857" y="0"/>
                    <a:pt x="3278833" y="14976"/>
                    <a:pt x="3278833" y="33451"/>
                  </a:cubicBezTo>
                  <a:lnTo>
                    <a:pt x="3278833" y="480735"/>
                  </a:lnTo>
                  <a:cubicBezTo>
                    <a:pt x="3278833" y="499209"/>
                    <a:pt x="3263857" y="514185"/>
                    <a:pt x="3245382" y="514185"/>
                  </a:cubicBezTo>
                  <a:lnTo>
                    <a:pt x="33451" y="514185"/>
                  </a:lnTo>
                  <a:cubicBezTo>
                    <a:pt x="14976" y="514185"/>
                    <a:pt x="0" y="499209"/>
                    <a:pt x="0" y="480735"/>
                  </a:cubicBezTo>
                  <a:lnTo>
                    <a:pt x="0" y="33451"/>
                  </a:lnTo>
                  <a:cubicBezTo>
                    <a:pt x="0" y="14976"/>
                    <a:pt x="14976" y="0"/>
                    <a:pt x="334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3278833" cy="65706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10499"/>
                </a:lnSpc>
              </a:pPr>
              <a:r>
                <a:rPr lang="en-US" sz="7499">
                  <a:solidFill>
                    <a:srgbClr val="FFFFFF"/>
                  </a:solidFill>
                  <a:latin typeface="Montserrat Bold"/>
                </a:rPr>
                <a:t>Predizione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97564" y="6324323"/>
            <a:ext cx="5187146" cy="3459786"/>
          </a:xfrm>
          <a:custGeom>
            <a:avLst/>
            <a:gdLst/>
            <a:ahLst/>
            <a:cxnLst/>
            <a:rect r="r" b="b" t="t" l="l"/>
            <a:pathLst>
              <a:path h="3459786" w="5187146">
                <a:moveTo>
                  <a:pt x="0" y="0"/>
                </a:moveTo>
                <a:lnTo>
                  <a:pt x="5187146" y="0"/>
                </a:lnTo>
                <a:lnTo>
                  <a:pt x="5187146" y="3459786"/>
                </a:lnTo>
                <a:lnTo>
                  <a:pt x="0" y="3459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1232" y="3807250"/>
            <a:ext cx="16741407" cy="2275143"/>
          </a:xfrm>
          <a:custGeom>
            <a:avLst/>
            <a:gdLst/>
            <a:ahLst/>
            <a:cxnLst/>
            <a:rect r="r" b="b" t="t" l="l"/>
            <a:pathLst>
              <a:path h="2275143" w="16741407">
                <a:moveTo>
                  <a:pt x="0" y="0"/>
                </a:moveTo>
                <a:lnTo>
                  <a:pt x="16741407" y="0"/>
                </a:lnTo>
                <a:lnTo>
                  <a:pt x="16741407" y="2275143"/>
                </a:lnTo>
                <a:lnTo>
                  <a:pt x="0" y="22751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559" r="0" b="-205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8686" y="6324323"/>
            <a:ext cx="5187146" cy="3459786"/>
          </a:xfrm>
          <a:custGeom>
            <a:avLst/>
            <a:gdLst/>
            <a:ahLst/>
            <a:cxnLst/>
            <a:rect r="r" b="b" t="t" l="l"/>
            <a:pathLst>
              <a:path h="3459786" w="5187146">
                <a:moveTo>
                  <a:pt x="0" y="0"/>
                </a:moveTo>
                <a:lnTo>
                  <a:pt x="5187146" y="0"/>
                </a:lnTo>
                <a:lnTo>
                  <a:pt x="5187146" y="3459786"/>
                </a:lnTo>
                <a:lnTo>
                  <a:pt x="0" y="3459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56275" y="2345633"/>
            <a:ext cx="15575451" cy="87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78"/>
              </a:lnSpc>
              <a:spcBef>
                <a:spcPct val="0"/>
              </a:spcBef>
            </a:pPr>
            <a:r>
              <a:rPr lang="en-US" sz="2556">
                <a:solidFill>
                  <a:srgbClr val="101010"/>
                </a:solidFill>
                <a:latin typeface="Montserrat"/>
              </a:rPr>
              <a:t>Per utilizzare il modello appena addestrato per nuove immagini, caricare il file ‘’best.pt” nel modello YOLO e passare le nuove immagini attraverso il modello per ottenere le previsioni: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67131" y="3790621"/>
            <a:ext cx="10072534" cy="205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69"/>
              </a:lnSpc>
              <a:spcBef>
                <a:spcPct val="0"/>
              </a:spcBef>
            </a:pPr>
            <a:r>
              <a:rPr lang="en-US" sz="5906">
                <a:solidFill>
                  <a:srgbClr val="000000"/>
                </a:solidFill>
                <a:latin typeface="Montserrat Bold"/>
              </a:rPr>
              <a:t>Automatic Number Plate Reconition in Python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67131" y="6185478"/>
            <a:ext cx="10072534" cy="66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69"/>
              </a:lnSpc>
              <a:spcBef>
                <a:spcPct val="0"/>
              </a:spcBef>
            </a:pPr>
            <a:r>
              <a:rPr lang="en-US" sz="3906">
                <a:solidFill>
                  <a:srgbClr val="000000"/>
                </a:solidFill>
                <a:latin typeface="Montserrat"/>
              </a:rPr>
              <a:t>Librerie: Ultralitics yolov8 , easyOCR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DAF6IvrAXYY</dc:identifier>
  <dcterms:modified xsi:type="dcterms:W3CDTF">2011-08-01T06:04:30Z</dcterms:modified>
  <cp:revision>1</cp:revision>
  <dc:title>Presentated by Filippo Valsecchi</dc:title>
</cp:coreProperties>
</file>